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0" r:id="rId4"/>
    <p:sldMasterId id="2147484329" r:id="rId5"/>
    <p:sldMasterId id="2147484359" r:id="rId6"/>
  </p:sldMasterIdLst>
  <p:notesMasterIdLst>
    <p:notesMasterId r:id="rId50"/>
  </p:notesMasterIdLst>
  <p:handoutMasterIdLst>
    <p:handoutMasterId r:id="rId51"/>
  </p:handoutMasterIdLst>
  <p:sldIdLst>
    <p:sldId id="307" r:id="rId7"/>
    <p:sldId id="366" r:id="rId8"/>
    <p:sldId id="259" r:id="rId9"/>
    <p:sldId id="266" r:id="rId10"/>
    <p:sldId id="256" r:id="rId11"/>
    <p:sldId id="368" r:id="rId12"/>
    <p:sldId id="369" r:id="rId13"/>
    <p:sldId id="370" r:id="rId14"/>
    <p:sldId id="371" r:id="rId15"/>
    <p:sldId id="372" r:id="rId16"/>
    <p:sldId id="375" r:id="rId17"/>
    <p:sldId id="374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6" r:id="rId26"/>
    <p:sldId id="387" r:id="rId27"/>
    <p:sldId id="384" r:id="rId28"/>
    <p:sldId id="385" r:id="rId29"/>
    <p:sldId id="388" r:id="rId30"/>
    <p:sldId id="394" r:id="rId31"/>
    <p:sldId id="389" r:id="rId32"/>
    <p:sldId id="395" r:id="rId33"/>
    <p:sldId id="396" r:id="rId34"/>
    <p:sldId id="397" r:id="rId35"/>
    <p:sldId id="401" r:id="rId36"/>
    <p:sldId id="403" r:id="rId37"/>
    <p:sldId id="404" r:id="rId38"/>
    <p:sldId id="383" r:id="rId39"/>
    <p:sldId id="390" r:id="rId40"/>
    <p:sldId id="392" r:id="rId41"/>
    <p:sldId id="391" r:id="rId42"/>
    <p:sldId id="278" r:id="rId43"/>
    <p:sldId id="393" r:id="rId44"/>
    <p:sldId id="398" r:id="rId45"/>
    <p:sldId id="399" r:id="rId46"/>
    <p:sldId id="402" r:id="rId47"/>
    <p:sldId id="271" r:id="rId48"/>
    <p:sldId id="400" r:id="rId4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000000"/>
    <a:srgbClr val="FFFFFF"/>
    <a:srgbClr val="086AA0"/>
    <a:srgbClr val="B4009E"/>
    <a:srgbClr val="525252"/>
    <a:srgbClr val="EAEAEA"/>
    <a:srgbClr val="E81123"/>
    <a:srgbClr val="0078D7"/>
    <a:srgbClr val="001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2884" autoAdjust="0"/>
  </p:normalViewPr>
  <p:slideViewPr>
    <p:cSldViewPr>
      <p:cViewPr varScale="1">
        <p:scale>
          <a:sx n="72" d="100"/>
          <a:sy n="72" d="100"/>
        </p:scale>
        <p:origin x="1272" y="72"/>
      </p:cViewPr>
      <p:guideLst/>
    </p:cSldViewPr>
  </p:slideViewPr>
  <p:outlineViewPr>
    <p:cViewPr>
      <p:scale>
        <a:sx n="33" d="100"/>
        <a:sy n="33" d="100"/>
      </p:scale>
      <p:origin x="0" y="-4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89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6/20/2017 11:17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6/20/2017 11:16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6/20/2017 11:16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5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0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4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3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0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8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7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9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It could be the MMC snap-in, a </a:t>
            </a:r>
            <a:r>
              <a:rPr lang="en-US" sz="105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powershell</a:t>
            </a: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script (WMI providers), or so on… (even the system itself)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</a:t>
            </a:r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Precisely is the VID.DLL, mapped inside the VMWP, that actually performs the communication</a:t>
            </a: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47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4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what is a MDL and a PFN to the attendant.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Verify if the root partition has still access to the physical pages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9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5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8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24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2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3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Say about the example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3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9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Completely describe the process is outside the scope of this talk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3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4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what is a MDL and a PFN to the attendant.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Verify if the root partition has still access to the physical pages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7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what is a MDL and a PFN to the attendant.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Verify if the root partition has still access to the physical pages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4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what is a MDL and a PFN to the attendant.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Verify if the root partition has still access to the physical pages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5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6/20/2017 11:16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62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1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22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11:17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8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62075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55746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6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https://msdn.microsoft.com/en-us/library/cc768520(v=bts.10).aspx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6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If the hardware is AMD64/Intel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T</a:t>
            </a:r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he </a:t>
            </a:r>
            <a:r>
              <a:rPr lang="en-US" sz="9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Hv</a:t>
            </a:r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data is returned with a _HV_MINI_LOADER_BLOCK  structure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4. </a:t>
            </a:r>
            <a:r>
              <a:rPr lang="en-US" sz="900" kern="1200" dirty="0" err="1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OslArchHypervisorSetup</a:t>
            </a:r>
            <a:r>
              <a:rPr lang="en-US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 routine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5.</a:t>
            </a:r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(HVIX64 or HVAX64, depending on the architecture) -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6/20/2017 11:16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46651"/>
            <a:ext cx="7315200" cy="2702363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4868864"/>
            <a:ext cx="7315200" cy="89454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City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707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1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300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15929">
                      <a:srgbClr val="1E1E1E"/>
                    </a:gs>
                    <a:gs pos="43000">
                      <a:srgbClr val="1E1E1E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3356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072677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4921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76991">
                      <a:srgbClr val="1E1E1E"/>
                    </a:gs>
                    <a:gs pos="38000">
                      <a:srgbClr val="1E1E1E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2517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7123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217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458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7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1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5754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" y="480117"/>
            <a:ext cx="1449936" cy="3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907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46651"/>
            <a:ext cx="7315200" cy="2702363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4868864"/>
            <a:ext cx="7315200" cy="89454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City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3972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9439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398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3074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93993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1100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569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38053">
                      <a:srgbClr val="1E1E1E"/>
                    </a:gs>
                    <a:gs pos="75000">
                      <a:srgbClr val="1E1E1E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19191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8336789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3805">
                      <a:srgbClr val="1E1E1E"/>
                    </a:gs>
                    <a:gs pos="52000">
                      <a:srgbClr val="1E1E1E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9100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83647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55053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677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3968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99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43876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4894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" y="480117"/>
            <a:ext cx="1449936" cy="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812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711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46651"/>
            <a:ext cx="7315200" cy="2702363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4868864"/>
            <a:ext cx="7315200" cy="89454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gradFill>
                  <a:gsLst>
                    <a:gs pos="25664">
                      <a:srgbClr val="FFFFFF"/>
                    </a:gs>
                    <a:gs pos="41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City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" y="1206"/>
            <a:ext cx="12435840" cy="69921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0" y="480117"/>
            <a:ext cx="1449939" cy="309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2370"/>
            <a:ext cx="1810513" cy="7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83366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35144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2522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60184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9854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86292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9013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34513">
                      <a:srgbClr val="1E1E1E"/>
                    </a:gs>
                    <a:gs pos="57000">
                      <a:srgbClr val="1E1E1E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053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2963641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416370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2301">
                      <a:srgbClr val="1E1E1E"/>
                    </a:gs>
                    <a:gs pos="31000">
                      <a:srgbClr val="1E1E1E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1591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765928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120058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3597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199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6686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16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0295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985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" y="480117"/>
            <a:ext cx="1449936" cy="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927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0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063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25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193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" y="1495"/>
            <a:ext cx="12435838" cy="69921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  <p:sldLayoutId id="2147484320" r:id="rId18"/>
    <p:sldLayoutId id="2147484321" r:id="rId19"/>
    <p:sldLayoutId id="2147484322" r:id="rId20"/>
    <p:sldLayoutId id="2147484323" r:id="rId21"/>
    <p:sldLayoutId id="2147484324" r:id="rId22"/>
    <p:sldLayoutId id="2147484325" r:id="rId23"/>
    <p:sldLayoutId id="2147484326" r:id="rId24"/>
    <p:sldLayoutId id="2147484328" r:id="rId25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" y="1495"/>
            <a:ext cx="12435838" cy="69921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1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2" r:id="rId10"/>
    <p:sldLayoutId id="2147484343" r:id="rId11"/>
    <p:sldLayoutId id="2147484344" r:id="rId12"/>
    <p:sldLayoutId id="2147484345" r:id="rId13"/>
    <p:sldLayoutId id="2147484347" r:id="rId14"/>
    <p:sldLayoutId id="2147484348" r:id="rId15"/>
    <p:sldLayoutId id="2147484349" r:id="rId16"/>
    <p:sldLayoutId id="2147484350" r:id="rId17"/>
    <p:sldLayoutId id="2147484351" r:id="rId18"/>
    <p:sldLayoutId id="2147484352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" y="1495"/>
            <a:ext cx="12435838" cy="69921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6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  <p:sldLayoutId id="2147484375" r:id="rId16"/>
    <p:sldLayoutId id="2147484376" r:id="rId17"/>
    <p:sldLayoutId id="2147484377" r:id="rId18"/>
    <p:sldLayoutId id="2147484378" r:id="rId19"/>
    <p:sldLayoutId id="2147484379" r:id="rId20"/>
    <p:sldLayoutId id="2147484380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virtualization/hyper-v-on-windows/reference/tlf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microsoft.com/en-us/windows-hardware/drivers/debugger/attaching-to-a-target-computer-running-hyper-v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Windows-Internals-Part-architecture-management/dp/0735684189/ref=sr_1_1?s=books&amp;ie=UTF8&amp;qid=1496850703&amp;sr=1-1&amp;keywords=windows+internals" TargetMode="External"/><Relationship Id="rId3" Type="http://schemas.openxmlformats.org/officeDocument/2006/relationships/hyperlink" Target="http://www.alex-ionescu.com/blackhat2015.pdf" TargetMode="External"/><Relationship Id="rId7" Type="http://schemas.openxmlformats.org/officeDocument/2006/relationships/hyperlink" Target="http://www.linux-kvm.org/images/c/c7/KvmForum2008$kdf2008_11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nsecwest.com/slides/2017/CSW2017_Weston-Miller_Mitigating_Native_Remote_Code_Execution.pdf" TargetMode="External"/><Relationship Id="rId5" Type="http://schemas.openxmlformats.org/officeDocument/2006/relationships/hyperlink" Target="https://github.com/tandasat/HyperPlatform" TargetMode="External"/><Relationship Id="rId4" Type="http://schemas.openxmlformats.org/officeDocument/2006/relationships/hyperlink" Target="https://blogs.technet.microsoft.com/ash/2016/03/02/windows-10-device-guard-and-credential-guard-demystified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all8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andrea.allievi@microsoft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01" y="2119178"/>
            <a:ext cx="11353735" cy="1828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 and its Memory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3050" y="3954463"/>
            <a:ext cx="6707188" cy="838199"/>
          </a:xfrm>
        </p:spPr>
        <p:txBody>
          <a:bodyPr/>
          <a:lstStyle/>
          <a:p>
            <a:r>
              <a:rPr lang="en-US" sz="2800" dirty="0"/>
              <a:t>Andrea Allievi – Microsoft Ltd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837" y="4561829"/>
            <a:ext cx="2889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Recon Montreal 2017</a:t>
            </a:r>
          </a:p>
        </p:txBody>
      </p:sp>
    </p:spTree>
    <p:extLst>
      <p:ext uri="{BB962C8B-B14F-4D97-AF65-F5344CB8AC3E}">
        <p14:creationId xmlns:p14="http://schemas.microsoft.com/office/powerpoint/2010/main" val="25709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HyperV</a:t>
            </a:r>
            <a:r>
              <a:rPr lang="en-US" dirty="0"/>
              <a:t> Processes and Threads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7" y="1135062"/>
            <a:ext cx="11737166" cy="386567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 represent a VM with a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Partition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data structure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Each CPU in a VM is represented by a “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Virtual Processor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” structure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Like in Windows environment, HyperV OS should be able to do context switches between each VP, of different Virtual Machines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Process –&gt; Container for a Virtual address space / an executing program –&gt; In HyperV is a container of a physical address space / an executing VM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Thread -&gt; Basic execution unit -&gt; In HyperV is the same, it represent a virtual processor that could be scheduled by the Hypervisor</a:t>
            </a:r>
          </a:p>
        </p:txBody>
      </p:sp>
    </p:spTree>
    <p:extLst>
      <p:ext uri="{BB962C8B-B14F-4D97-AF65-F5344CB8AC3E}">
        <p14:creationId xmlns:p14="http://schemas.microsoft.com/office/powerpoint/2010/main" val="15729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HyperV Process and Thread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7" y="1135062"/>
            <a:ext cx="11737166" cy="341939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Basic Things to remember: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hypervisor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process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is created only at a Partition-initialization time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hypervisor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thread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is spawned only when a Virtual processor is created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Hypervisor dispatch loop (the code that processes VMEXITs) runs in a per-thread context</a:t>
            </a:r>
          </a:p>
        </p:txBody>
      </p:sp>
    </p:spTree>
    <p:extLst>
      <p:ext uri="{BB962C8B-B14F-4D97-AF65-F5344CB8AC3E}">
        <p14:creationId xmlns:p14="http://schemas.microsoft.com/office/powerpoint/2010/main" val="11140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Part II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4638" y="3954463"/>
            <a:ext cx="10058401" cy="73866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lvl="1" indent="0">
              <a:buNone/>
            </a:pPr>
            <a:r>
              <a:rPr lang="en-US" sz="4000" dirty="0"/>
              <a:t>The Memory Manager</a:t>
            </a:r>
          </a:p>
        </p:txBody>
      </p:sp>
    </p:spTree>
    <p:extLst>
      <p:ext uri="{BB962C8B-B14F-4D97-AF65-F5344CB8AC3E}">
        <p14:creationId xmlns:p14="http://schemas.microsoft.com/office/powerpoint/2010/main" val="6119734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Paging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7" y="1135062"/>
            <a:ext cx="11737166" cy="66479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types of Guest Physical memory management: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637" y="1807161"/>
            <a:ext cx="6096000" cy="35209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Shadow Page Tables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Hypervisor maintains the real guest Page table in his private memory and intercept every page fault (lazy update) of the guest VM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This method is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slow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and requires   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per-process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page table shadowing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37" y="1897062"/>
            <a:ext cx="5309810" cy="374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637" y="5859462"/>
            <a:ext cx="1150856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doesn’t support this method anymore since Windows 8.1</a:t>
            </a:r>
          </a:p>
        </p:txBody>
      </p:sp>
    </p:spTree>
    <p:extLst>
      <p:ext uri="{BB962C8B-B14F-4D97-AF65-F5344CB8AC3E}">
        <p14:creationId xmlns:p14="http://schemas.microsoft.com/office/powerpoint/2010/main" val="23734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Paging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4637" y="548052"/>
            <a:ext cx="5717366" cy="66479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(aka Second Level Address Translation)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037" y="1212849"/>
            <a:ext cx="6096000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types of implementation: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Intel EPT (Extended page tables)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AMD NPT (Nested page tables)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37" y="6124470"/>
            <a:ext cx="1150856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supports both Implementations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71" y="2651390"/>
            <a:ext cx="9556299" cy="34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Vm</a:t>
            </a:r>
            <a:r>
              <a:rPr lang="en-US" dirty="0"/>
              <a:t> Memory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037" y="1212849"/>
            <a:ext cx="11582400" cy="524957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Virtual Machine memory space is created at Partition Creation time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Address manager component decides which type of Address domain to use:</a:t>
            </a:r>
          </a:p>
          <a:p>
            <a:pPr marL="809271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Root partition is the only one that uses the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IDENTITY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domain</a:t>
            </a:r>
          </a:p>
          <a:p>
            <a:pPr marL="809271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Child partitions uses a domain defined by the VID driver (the Partition is created empty, with only a PML4 table)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address space created is then applied using the “Nested Paging” hardware support at Virtual Processor creation time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Currently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support AMD, Intel hardware units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support maximum 4 different mapping (depends on the VTLs/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IoMmu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support) </a:t>
            </a:r>
          </a:p>
        </p:txBody>
      </p:sp>
    </p:spTree>
    <p:extLst>
      <p:ext uri="{BB962C8B-B14F-4D97-AF65-F5344CB8AC3E}">
        <p14:creationId xmlns:p14="http://schemas.microsoft.com/office/powerpoint/2010/main" val="24599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87518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NT Boot loader, in the very early stages, initializes the system memory map using the firmware (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GetMemoryMap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Boot Service or INT 15h, service 0xe820)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Boot manager stores all the memory ranges in the Loader Block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uses these information to create the identity mapping:</a:t>
            </a:r>
          </a:p>
          <a:p>
            <a:pPr marL="809271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each page that belongs to the range it write an identity page in the EPT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Guest PA = System PA</a:t>
            </a:r>
          </a:p>
          <a:p>
            <a:pPr marL="809271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EXCEPT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the physical pages that belongs to the Hypervisor.</a:t>
            </a:r>
          </a:p>
          <a:p>
            <a:pPr marL="809271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Those pages are marked as invalid in the EPT -&gt; The root partition can’t access Hypervisor pages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221" y="1212849"/>
            <a:ext cx="11582400" cy="38964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kd&gt;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dq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/p 05ba5000  + (0x1F * 8)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00000000`05ba50f8  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00c00000`05b52030</a:t>
            </a:r>
          </a:p>
          <a:p>
            <a:pPr marL="0" lvl="8"/>
            <a:endParaRPr lang="en-US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8"/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EPT Entry 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(see Intel Manuals):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0 - Read Access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0 - Write access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0 - Execute access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6 - EPT memory type: Write Back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0x5b52000 - PFN of a dummy physical page</a:t>
            </a:r>
          </a:p>
          <a:p>
            <a:pPr marL="0" lvl="8"/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kd&gt;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/p 05b52000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00000000`05b52000 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ff-ff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 ..............</a:t>
            </a:r>
          </a:p>
          <a:p>
            <a:pPr marL="0" lvl="8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00000000`05b52010 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ff-ff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 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753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Partitions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56740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the child VMs, the partition will be created with an empty guest physical address space -&gt; Only the root PML4 is allocated with no valid pages inside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generated from the Root VM requests the Child Partition object creation (as opposed to the Root Partition, that is created by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startup code)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Another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creates the Child VM Boot processor, and requires some memory to be mapped into the Child Partition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Who is the responsible of these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VID Driver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0195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Virtualization Infrastructure Driver - Actual driver that implements the kernel-mode VM management services and the communication with the Hypervisor through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 is statically linked to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WinHvr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the driver that encapsulates all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Infrastructure and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list are well documented here: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docs.microsoft.com/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en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-us/virtualization/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hyper-v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-on-windows/reference/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tlfs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 is the responsible for allocating the physical memory for the guest VM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 - Andrea Allievi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92472" y="1212847"/>
            <a:ext cx="8488365" cy="396057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86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Italian Security research Engineer, mainly focused on OS Security, Kernel Analysis and Malware Research</a:t>
            </a:r>
          </a:p>
          <a:p>
            <a:pPr marL="56986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Microsoft OSs Internals enthusiast / Kernel system level developer / Windows Internals Book Collaborator</a:t>
            </a:r>
          </a:p>
          <a:p>
            <a:pPr marL="56986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Work for the Threat Intelligence Center of Microsoft Ltd (MSTIC)</a:t>
            </a:r>
          </a:p>
          <a:p>
            <a:pPr marL="56986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Previously worked for Cisco Systems in the TALOS Security Research and Intelligence Group</a:t>
            </a:r>
          </a:p>
          <a:p>
            <a:pPr marL="56986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Previously worked for </a:t>
            </a:r>
            <a:r>
              <a:rPr lang="en-US" sz="2200" dirty="0" err="1"/>
              <a:t>PrevX</a:t>
            </a:r>
            <a:r>
              <a:rPr lang="en-US" sz="2200" dirty="0"/>
              <a:t>, Webroot and </a:t>
            </a:r>
            <a:r>
              <a:rPr lang="en-US" sz="2200" dirty="0" err="1"/>
              <a:t>Saferbytes</a:t>
            </a:r>
            <a:endParaRPr lang="en-US" sz="2200" dirty="0"/>
          </a:p>
          <a:p>
            <a:pPr marL="226967" lvl="1">
              <a:spcBef>
                <a:spcPts val="1113"/>
              </a:spcBef>
            </a:pPr>
            <a:endParaRPr lang="en-US" dirty="0"/>
          </a:p>
        </p:txBody>
      </p:sp>
      <p:pic>
        <p:nvPicPr>
          <p:cNvPr id="7" name="Picture 2" descr="M:\Documents\Immagini\CFP_2016_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1212848"/>
            <a:ext cx="2590800" cy="32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837" y="4868862"/>
            <a:ext cx="11430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867" lvl="1" indent="-342900">
              <a:lnSpc>
                <a:spcPct val="90000"/>
              </a:lnSpc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Original </a:t>
            </a:r>
            <a:r>
              <a:rPr lang="it-IT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designer 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of the first UEFI </a:t>
            </a:r>
            <a:r>
              <a:rPr lang="en-US" sz="22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Bootkit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in 2012, </a:t>
            </a:r>
            <a:r>
              <a:rPr lang="en-US" sz="22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Patchguard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8.1 bypass in 2014, and other research projects/analysis  </a:t>
            </a:r>
          </a:p>
          <a:p>
            <a:pPr marL="569867" lvl="1" indent="-342900">
              <a:lnSpc>
                <a:spcPct val="90000"/>
              </a:lnSpc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Windows Intel Pt Driver designer and developer</a:t>
            </a:r>
          </a:p>
          <a:p>
            <a:pPr marL="569867" lvl="1" indent="-342900">
              <a:lnSpc>
                <a:spcPct val="90000"/>
              </a:lnSpc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Enthusiastic</a:t>
            </a:r>
            <a:r>
              <a:rPr lang="en-US" sz="2200" dirty="0"/>
              <a:t> Tennis Player </a:t>
            </a:r>
            <a:r>
              <a:rPr lang="en-GB" sz="2200" dirty="0">
                <a:sym typeface="Wingdings" panose="05000000000000000000" pitchFamily="2" charset="2"/>
              </a:rPr>
              <a:t></a:t>
            </a:r>
            <a:endParaRPr lang="en-US" sz="22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4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VM Worker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521989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When the user requests to start a VM, the frontend</a:t>
            </a:r>
            <a:r>
              <a:rPr lang="en-US" sz="20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communicate with the VMMS service, and requests a VM to run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VMMS service, after having identified the correct Partition ID, spawns a VMWP process that is delegated to manage the life cycle of the target VM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Both the VMMS and VMWP are implemented in C++ and use heavily COM+ to communicate with each other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VM Worker process</a:t>
            </a:r>
            <a:r>
              <a:rPr lang="en-US" sz="20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is the only one attached to the device object created by the VID driver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actual start request begins exactly inside VMWP: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Load the VM BIOS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Construct the VM Memory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Switch on the Virtual Motherboard and all the virtual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perhiperals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Finally starts the VM   </a:t>
            </a:r>
          </a:p>
        </p:txBody>
      </p:sp>
    </p:spTree>
    <p:extLst>
      <p:ext uri="{BB962C8B-B14F-4D97-AF65-F5344CB8AC3E}">
        <p14:creationId xmlns:p14="http://schemas.microsoft.com/office/powerpoint/2010/main" val="37453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0A31C9-C4DA-473D-BDDA-06E797745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601662"/>
            <a:ext cx="8153400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Reserving, Committing and Releasing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38889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the Windows OS the Virtual memory could be in 3 different states: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Reserved memory – Memory that is only part of the address space, but not backed by any pages (from memory or page file) -&gt; A descriptor is created in the VAD tree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Committed memory – Memory that is backed by some physical page or page file -&gt; Page tables are created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Free memory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the concepts are similar, but the meaning is totally different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Reserving, Committing and Releasing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386567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relies on the root partition for allocating memory for a child VM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Different types of VM Physical Memory: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Reserved – Allocated physical memory that is reserved and accessible only from the parent partition (no EPT mapping, belongs to the Parent partition)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Committed – Physical memory that is mapped into the child Partition physical space (the EPT entries are valid inside the child partition)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Free – physical memory returned to the parent partition PFN database (the child partition will not use it anymore)</a:t>
            </a:r>
          </a:p>
        </p:txBody>
      </p:sp>
    </p:spTree>
    <p:extLst>
      <p:ext uri="{BB962C8B-B14F-4D97-AF65-F5344CB8AC3E}">
        <p14:creationId xmlns:p14="http://schemas.microsoft.com/office/powerpoint/2010/main" val="12701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Reserving and Committing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549688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VM Worker process initializes the guest VM memory construction in 2 phases: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Reserving the memory for the VM. The VID driver starts to allocate a bunch of MDL describing blocks of physical pages.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size of the blocks is calculated by the VMWP based on the amount of available physical memory (from 64 MB to 4 GB blocks)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All the allocated MDLs are stored (without headers) in a “Bucket” structure that belongs to Root Partition</a:t>
            </a:r>
          </a:p>
          <a:p>
            <a:pPr marL="923571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Committing all the reserved memory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VID driver sends the list of the pages to the Hypervisor (through an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). The hypervisor maps the physical pages into the child partition and fills the EPT  </a:t>
            </a:r>
          </a:p>
        </p:txBody>
      </p:sp>
    </p:spTree>
    <p:extLst>
      <p:ext uri="{BB962C8B-B14F-4D97-AF65-F5344CB8AC3E}">
        <p14:creationId xmlns:p14="http://schemas.microsoft.com/office/powerpoint/2010/main" val="33828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PFN Search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2350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Usually a PFN is in one of many different lists. A zeroed/freed PFN is linked to another PFN (of the same list) through a forward pointer located in the first 8-bytes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Physical Pages search algorithm looks at the PFN database (from the last physical page to the first one), searching for zeroed, freed and modified pages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it founds a freed or zeroed page, it looks even at the large page list*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Under some conditions, if it can, it obtains the entire large page for our MDL.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Otherwise it takes only the 4KB page and go ahead with the next candidate (demoting the large page list if needed)</a:t>
            </a:r>
          </a:p>
        </p:txBody>
      </p:sp>
    </p:spTree>
    <p:extLst>
      <p:ext uri="{BB962C8B-B14F-4D97-AF65-F5344CB8AC3E}">
        <p14:creationId xmlns:p14="http://schemas.microsoft.com/office/powerpoint/2010/main" val="24483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reservation -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6" y="1517736"/>
            <a:ext cx="5681661" cy="408111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physical memory size of a VM is often big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Searching inside a list of PFN in the root partition is very time consuming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algorithm just described is clearly not well suited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Since Windows Vista, the kernel has a basic knowledge of LARGE_PAGE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DDF31-2B12-4BA5-AD42-F420C26C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7" y="1212849"/>
            <a:ext cx="6476998" cy="45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75822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memory manager, at initialization time, creates a list of large pages, sorted by size and type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Only the first PFN that belongs to the large page is indexed into the list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other PFNs that belongs to the large page are marked by the kernel with a special “PTE Frame” index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first PFN is linked into the large page list using a LIST_ENTRY structure (16 bytes), and not using the forward pointer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new variant of the search algorithm correctly process the new lists (</a:t>
            </a:r>
            <a:r>
              <a:rPr lang="en-US" dirty="0"/>
              <a:t>MM_ALLOCATE_FAST_LARGE_PAGES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flag)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search algorithm in the right conditions can break the large pages</a:t>
            </a:r>
          </a:p>
        </p:txBody>
      </p:sp>
    </p:spTree>
    <p:extLst>
      <p:ext uri="{BB962C8B-B14F-4D97-AF65-F5344CB8AC3E}">
        <p14:creationId xmlns:p14="http://schemas.microsoft.com/office/powerpoint/2010/main" val="9857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Server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534300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Grabbing physical pages from the large lists is very fast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Breaking the large page cluster causes fragmentation and reduces the speed of the algorithm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WS2016’ VMWP process tries to reserve the physical pages in 4 different ways:</a:t>
            </a:r>
          </a:p>
          <a:p>
            <a:pPr marL="923571" lvl="1" indent="-457200"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Same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node, from large pages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ONLY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923571" lvl="1" indent="-457200"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Same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node, small and large pages</a:t>
            </a:r>
          </a:p>
          <a:p>
            <a:pPr marL="923571" lvl="1" indent="-457200"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Any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nodes, large pages only</a:t>
            </a:r>
          </a:p>
          <a:p>
            <a:pPr marL="923571" lvl="1" indent="-457200"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Any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nodes, small and large pages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physical pages research algorithm, starts looking at large pages only (remember that the requested size is ALWAYS a multiple of 2 MB)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new algorithm is EXTREMELY fast (in the right conditions)</a:t>
            </a:r>
          </a:p>
        </p:txBody>
      </p:sp>
    </p:spTree>
    <p:extLst>
      <p:ext uri="{BB962C8B-B14F-4D97-AF65-F5344CB8AC3E}">
        <p14:creationId xmlns:p14="http://schemas.microsoft.com/office/powerpoint/2010/main" val="28188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Releasing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876" y="1179511"/>
            <a:ext cx="11582400" cy="42350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When the user stops a VM, the VMWP worker process starts by switching off each virtual processors, the virtual motherboard, and each virtual device through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the process of destroying the Virtual memory device, the VM Worker process asks the VID driver to release the reserved memory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VID driver grabs the physical pages from the Partition, re-creates a MDL, and sends back it to the system free routine (</a:t>
            </a:r>
            <a:r>
              <a:rPr lang="en-US" sz="24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MmFreePagesFromMdlEx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Partition is then destroyed (and the GPA unmapped implicitly)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87462"/>
            <a:ext cx="6172198" cy="5536900"/>
          </a:xfrm>
        </p:spPr>
        <p:txBody>
          <a:bodyPr/>
          <a:lstStyle/>
          <a:p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Part 1 - Introduction</a:t>
            </a:r>
          </a:p>
          <a:p>
            <a:pPr lvl="1"/>
            <a:r>
              <a:rPr lang="en-US" sz="1800" dirty="0"/>
              <a:t>What is HyperV</a:t>
            </a:r>
          </a:p>
          <a:p>
            <a:pPr lvl="1"/>
            <a:r>
              <a:rPr lang="en-US" sz="1800" dirty="0"/>
              <a:t>Big Picture - The architecture</a:t>
            </a:r>
          </a:p>
          <a:p>
            <a:pPr lvl="1"/>
            <a:r>
              <a:rPr lang="en-US" sz="1800" dirty="0"/>
              <a:t>The Boot Process</a:t>
            </a:r>
          </a:p>
          <a:p>
            <a:pPr lvl="1"/>
            <a:r>
              <a:rPr lang="en-US" sz="1800" dirty="0"/>
              <a:t>HyperV Processes and Threads</a:t>
            </a:r>
          </a:p>
          <a:p>
            <a:pPr lvl="1"/>
            <a:endParaRPr lang="en-US" sz="1800" dirty="0"/>
          </a:p>
          <a:p>
            <a:pPr lvl="0"/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Part 2 – The Memory Manager</a:t>
            </a:r>
          </a:p>
          <a:p>
            <a:pPr lvl="1"/>
            <a:r>
              <a:rPr lang="en-US" sz="1800" dirty="0"/>
              <a:t>Nested/Shadow Paging</a:t>
            </a:r>
          </a:p>
          <a:p>
            <a:pPr lvl="1"/>
            <a:r>
              <a:rPr lang="en-US" sz="1800" dirty="0"/>
              <a:t>The VM Memory model</a:t>
            </a:r>
          </a:p>
          <a:p>
            <a:pPr lvl="1"/>
            <a:r>
              <a:rPr lang="en-US" sz="1800" dirty="0"/>
              <a:t>Identity Mapping and Child Partitions</a:t>
            </a:r>
          </a:p>
          <a:p>
            <a:pPr lvl="1"/>
            <a:r>
              <a:rPr lang="en-US" sz="1800" dirty="0"/>
              <a:t>The VID Driver and VMWP process</a:t>
            </a:r>
          </a:p>
          <a:p>
            <a:pPr lvl="1"/>
            <a:r>
              <a:rPr lang="en-US" sz="1800" dirty="0"/>
              <a:t>Reserving, Committing and Releasing Memory</a:t>
            </a:r>
          </a:p>
          <a:p>
            <a:pPr lvl="1"/>
            <a:r>
              <a:rPr lang="en-US" sz="1800" dirty="0"/>
              <a:t>The Windows Server 2016’ Improvements</a:t>
            </a:r>
          </a:p>
          <a:p>
            <a:pPr lvl="1"/>
            <a:r>
              <a:rPr lang="en-US" sz="1800" dirty="0"/>
              <a:t>PFN Database and Dynamic Memory</a:t>
            </a:r>
          </a:p>
          <a:p>
            <a:pPr marL="3429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763588"/>
          </a:xfrm>
        </p:spPr>
        <p:txBody>
          <a:bodyPr/>
          <a:lstStyle/>
          <a:p>
            <a:r>
              <a:rPr lang="en-US" dirty="0"/>
              <a:t>Contents</a:t>
            </a:r>
            <a:endParaRPr lang="en-US" sz="400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446837" y="1336967"/>
            <a:ext cx="6532119" cy="265919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Part 3 – The Intercepts</a:t>
            </a:r>
          </a:p>
          <a:p>
            <a:pPr lvl="1"/>
            <a:r>
              <a:rPr lang="en-US" sz="1800" dirty="0"/>
              <a:t>What is an Intercept Driver?</a:t>
            </a:r>
          </a:p>
          <a:p>
            <a:pPr lvl="1"/>
            <a:r>
              <a:rPr lang="en-US" sz="1800" dirty="0" err="1"/>
              <a:t>HyperCalls</a:t>
            </a:r>
            <a:r>
              <a:rPr lang="en-US" sz="1800" dirty="0"/>
              <a:t> and the </a:t>
            </a:r>
            <a:r>
              <a:rPr lang="en-US" sz="1800" dirty="0" err="1"/>
              <a:t>WinHv</a:t>
            </a:r>
            <a:r>
              <a:rPr lang="en-US" sz="1800" dirty="0"/>
              <a:t> driver</a:t>
            </a:r>
          </a:p>
          <a:p>
            <a:pPr lvl="1"/>
            <a:r>
              <a:rPr lang="en-US" sz="1800" dirty="0"/>
              <a:t>Demo</a:t>
            </a:r>
          </a:p>
          <a:p>
            <a:pPr marL="342900" lvl="1" indent="0">
              <a:buNone/>
            </a:pPr>
            <a:endParaRPr lang="en-US" sz="1800" dirty="0"/>
          </a:p>
          <a:p>
            <a:pPr lvl="0"/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Extra</a:t>
            </a:r>
          </a:p>
          <a:p>
            <a:pPr marL="342900" lvl="1" indent="0"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54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PFN Database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639" y="1058862"/>
            <a:ext cx="6553198" cy="571233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When the Windows Kernel startup, it needs to create the PFN database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highest physical address is calculated based on some license data and processor limitations (on my WS2016 test system, this was set to 24 TB)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Windows kernel allocates a virtual address space large enough for the maximum possible number of PFNs, using a technique called Sparse Memory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Only the PFNs that describe actual physical memory are actually mapped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358807-3416-4A0E-A364-9E1E9E9D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7" y="525462"/>
            <a:ext cx="5491187" cy="5938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9966F-1EBA-4637-9406-6D9ED18DDF26}"/>
              </a:ext>
            </a:extLst>
          </p:cNvPr>
          <p:cNvSpPr txBox="1"/>
          <p:nvPr/>
        </p:nvSpPr>
        <p:spPr>
          <a:xfrm>
            <a:off x="7496405" y="6366661"/>
            <a:ext cx="419100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Only for example purposes</a:t>
            </a:r>
          </a:p>
        </p:txBody>
      </p:sp>
    </p:spTree>
    <p:extLst>
      <p:ext uri="{BB962C8B-B14F-4D97-AF65-F5344CB8AC3E}">
        <p14:creationId xmlns:p14="http://schemas.microsoft.com/office/powerpoint/2010/main" val="27220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058862"/>
            <a:ext cx="11582400" cy="558922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Dynamic memory is a cool feature that allow to dynamically resize the physical memory of a child VM, while is running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 is implemented primarily using a technique called Hot Memory (add or removal of physical memory of a Server while it is running)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Different component coordinate: The memory balancer 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VmCompute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service) and VM worker process in the root partition, the Dynamic memory driver in the child partition (“dmvsc.sys”) and the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VMBus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Every seconds the Memory balance decide whether add or remove chunks of memory from a child partition (based on the guest physical memory status)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VID driver reserves the needed memory that the balancer has decided to add to the child VM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hypervisor get informed only in case of nested partitions, otherwise its only duty is to commit physical memory in the child partition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075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058862"/>
            <a:ext cx="11582400" cy="281923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Kernel of the child partition maps new PFNs in the database in case of new hot memory addition (</a:t>
            </a:r>
            <a:r>
              <a:rPr lang="en-US" sz="24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MmAddPhysicalMemory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Otherwise, in case of memory removal, it marks those PFN in a BAD state (Ballooned memory)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Completely describe the Dynamic Memory feature is outside the scope of this talk</a:t>
            </a:r>
          </a:p>
        </p:txBody>
      </p:sp>
    </p:spTree>
    <p:extLst>
      <p:ext uri="{BB962C8B-B14F-4D97-AF65-F5344CB8AC3E}">
        <p14:creationId xmlns:p14="http://schemas.microsoft.com/office/powerpoint/2010/main" val="24439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Part III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4638" y="3954463"/>
            <a:ext cx="10058401" cy="73866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lvl="1" indent="0">
              <a:buNone/>
            </a:pPr>
            <a:r>
              <a:rPr lang="en-US" sz="4000" dirty="0"/>
              <a:t>The Intercepts</a:t>
            </a:r>
          </a:p>
        </p:txBody>
      </p:sp>
    </p:spTree>
    <p:extLst>
      <p:ext uri="{BB962C8B-B14F-4D97-AF65-F5344CB8AC3E}">
        <p14:creationId xmlns:p14="http://schemas.microsoft.com/office/powerpoint/2010/main" val="22928975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Intercept Driver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212849"/>
            <a:ext cx="11582400" cy="475822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could be dynamically modified without touching his code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 Intercept is a driver (kernel mode software) that can receive and modify certain events of the child partition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original purpose of the Intercepts is to allow a virtualization aware parent to create a virtual environment that allow the guest VM to run.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types of events could be intercepted: Access to I/O ports and MSRs, execution of CPUID instruction, Exceptions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HvInstallIntercept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is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that allow a parent partition to register an Intercept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See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TLFS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502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 Drivers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037" y="1212849"/>
            <a:ext cx="5410198" cy="451200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HVGDK.h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UINT64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HV_PARTITION_ID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*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PHV_PARTITION_ID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UINT32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HV_INTERCEPT_ACCESS_TYPE_MASK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UINT16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HV_X64_IO_PORT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*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PHV_X64_IO_PORT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Define intercept types.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enum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_HV_INTERCEPT_TYPE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Platform-specific intercept types.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HvInterceptTypeX64IoPort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0x00000000,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HvInterceptTypeX64Msr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0x00000001,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HvInterceptTypeX64Cpuid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0x00000002,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HvInterceptTypeX64Exception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0x00000003,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HvInterceptTypeRegister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0x00000004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HV_INTERCEPT_TYPE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*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PHV_INTERCEPT_TYPE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9603" y="1287462"/>
            <a:ext cx="6324600" cy="407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Definition of the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HvCallInstallIntercept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hypercall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input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structure.  This call sets an intercept.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_HV_INPUT_INSTALL_INTERCEPT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HV_PARTITION_ID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PartitionId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HV_INTERCEPT_ACCESS_TYPE_MASK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AccessType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HV_INTERCEPT_TYPE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InterceptType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HV_INTERCEPT_PARAMETERS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InterceptParameter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HV_INPUT_INSTALL_INTERCEPT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*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PHV_INPUT_INSTALL_INTERCEPT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enum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_HV_CALL_CODE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2F4F4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HvCallInstallIntercept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0x004d,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10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Hypercalls</a:t>
            </a:r>
            <a:r>
              <a:rPr lang="en-US" dirty="0"/>
              <a:t> and the </a:t>
            </a:r>
            <a:r>
              <a:rPr lang="en-US" dirty="0" err="1"/>
              <a:t>WinHv</a:t>
            </a:r>
            <a:r>
              <a:rPr lang="en-US" dirty="0"/>
              <a:t>(r) driver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164217"/>
            <a:ext cx="11582400" cy="454278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have a well-defined calling convention and depend on the target architecture (documented in the TLS)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documentation says: it is necessary for the hypervisor to abstract this difference. This is done through a special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page.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#define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F008A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HV_X64_MSR_HYPERCALL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0x40000001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 further abstract this difference, all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hypercalls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are wrapped by the Windows Hypervisor Interface Driver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WinHv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together with portion of NT Kernel, write the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HV_X64_MSR_HYPERCALL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you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implementations of the same driver: Root and Guest Partition</a:t>
            </a:r>
          </a:p>
        </p:txBody>
      </p:sp>
    </p:spTree>
    <p:extLst>
      <p:ext uri="{BB962C8B-B14F-4D97-AF65-F5344CB8AC3E}">
        <p14:creationId xmlns:p14="http://schemas.microsoft.com/office/powerpoint/2010/main" val="16123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1181862"/>
          </a:xfrm>
        </p:spPr>
        <p:txBody>
          <a:bodyPr/>
          <a:lstStyle/>
          <a:p>
            <a:r>
              <a:rPr lang="en-US" dirty="0"/>
              <a:t>Using an Intercept to modify the Child Environment</a:t>
            </a:r>
          </a:p>
          <a:p>
            <a:r>
              <a:rPr lang="en-US" dirty="0"/>
              <a:t>(not supported)</a:t>
            </a:r>
          </a:p>
        </p:txBody>
      </p:sp>
    </p:spTree>
    <p:extLst>
      <p:ext uri="{BB962C8B-B14F-4D97-AF65-F5344CB8AC3E}">
        <p14:creationId xmlns:p14="http://schemas.microsoft.com/office/powerpoint/2010/main" val="16264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25571993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 err="1"/>
              <a:t>Os</a:t>
            </a:r>
            <a:r>
              <a:rPr lang="en-US" dirty="0"/>
              <a:t> Memory 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6" y="1363662"/>
            <a:ext cx="11582400" cy="43273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Page Tables and PFN Database randomization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Preliminary support for the Huge pages (no Page Directory Entry)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Support for physical memory partitions (Game mode)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Improved memory combining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Memory Compression of the pages belonging to the Modified list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Support of SGX Enclave memory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Many more… (see Windows Internals book for details)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084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Introduction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4638" y="3954463"/>
            <a:ext cx="10058401" cy="73866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HyperV Architecture</a:t>
            </a:r>
          </a:p>
        </p:txBody>
      </p:sp>
    </p:spTree>
    <p:extLst>
      <p:ext uri="{BB962C8B-B14F-4D97-AF65-F5344CB8AC3E}">
        <p14:creationId xmlns:p14="http://schemas.microsoft.com/office/powerpoint/2010/main" val="414054208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HyperV</a:t>
            </a:r>
            <a:r>
              <a:rPr lang="en-US" dirty="0"/>
              <a:t> Debugger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0171" y="1959334"/>
            <a:ext cx="3764066" cy="281923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Not officially supported, but exits (like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VmWare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Firewire, Network and Serial interfaces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 Symbols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8D45E-B029-4C6D-9D16-26CF021E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1212848"/>
            <a:ext cx="7779052" cy="4722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EBA4DA-F77C-4878-9A52-264B0B6CDEFC}"/>
              </a:ext>
            </a:extLst>
          </p:cNvPr>
          <p:cNvSpPr/>
          <p:nvPr/>
        </p:nvSpPr>
        <p:spPr>
          <a:xfrm>
            <a:off x="503237" y="6139028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https://docs.microsoft.com/en-us/windows-hardware/drivers/debugger/attaching-to-a-target-computer-running-hyper-v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57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837" y="1212849"/>
            <a:ext cx="11125200" cy="380411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Ring 0 to Ring -1 Attacks</a:t>
            </a:r>
            <a:r>
              <a:rPr lang="en-GB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Syscan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2015 - Alex Ionescu)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hlinkClick r:id="rId3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Windows 10 Device Guard and Credential Guard Demystified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(Microsoft)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The Battle of SKM and IUM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(Alex Ionescu)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5"/>
              </a:rPr>
              <a:t>HyperPlatform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– an open source hypervisor (Satoshi Tanda)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Mitigating arbitrary native code execution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(Miller/Weston 2017)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Extending KVM with the new Intel Virtualization Technology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8"/>
              </a:rPr>
              <a:t>Windows Internals 7</a:t>
            </a:r>
            <a:r>
              <a:rPr lang="en-US" sz="24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8"/>
              </a:rPr>
              <a:t>th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8"/>
              </a:rPr>
              <a:t> Edition – Part 1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6D65F-1665-4220-BFD4-85CB4E7AE4D9}"/>
              </a:ext>
            </a:extLst>
          </p:cNvPr>
          <p:cNvSpPr txBox="1"/>
          <p:nvPr/>
        </p:nvSpPr>
        <p:spPr>
          <a:xfrm>
            <a:off x="4544983" y="5630862"/>
            <a:ext cx="3879908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56761-0C69-4D83-86D3-E2F16DE8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37" y="620583"/>
            <a:ext cx="5715000" cy="50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6D65F-1665-4220-BFD4-85CB4E7AE4D9}"/>
              </a:ext>
            </a:extLst>
          </p:cNvPr>
          <p:cNvSpPr txBox="1"/>
          <p:nvPr/>
        </p:nvSpPr>
        <p:spPr>
          <a:xfrm>
            <a:off x="3017837" y="1439862"/>
            <a:ext cx="6553200" cy="25206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976D1-0502-4BDC-9FD6-6C5FE2AF9A22}"/>
              </a:ext>
            </a:extLst>
          </p:cNvPr>
          <p:cNvSpPr txBox="1"/>
          <p:nvPr/>
        </p:nvSpPr>
        <p:spPr>
          <a:xfrm>
            <a:off x="1112837" y="4716462"/>
            <a:ext cx="11734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@aall86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			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andrea.allievi@microsoft.com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Hyper-V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5968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 type-1 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(native) Hypervisor that runs on the host ‘s hardware and manages the “Root” Windows OS (that runs under the Hyper-V control)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Defines “Partitions”, as the main isolation unit, in which a OS executes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 “Partition” is composed by some physical Memory, one or more Virtual CPUs, and some virtualized peripherals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“Partitions” are organized in a hierarchic organization, where the main parent partition is the “Root”.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 parent partition receive some events from the child partitions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 majority of the physical hardware accesses are passed-through in the “Root” partition, while the majority of the hardware is virtualized in a Child partition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Starting from Windows Server 2016, Hyper-V supports the Nested Virtualization</a:t>
            </a:r>
            <a:endParaRPr lang="en-US" sz="22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8A818-6222-41A5-9B49-603E5836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37" y="1135062"/>
            <a:ext cx="9348120" cy="57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4467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HyperCall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The interface that the guest OS uses to communicate with the Hypervisor. Implemented through the VMCALL hardware instruction (see the Intel manuals)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VMBus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The communication mechanism used for inter-partition communication. Implemented using the logical “Synthetic Interrupt Controller” (</a:t>
            </a:r>
            <a:r>
              <a:rPr lang="en-US" sz="22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SynIC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) in “vmbus.sys” driver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SynIC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The Synthetic Interrupt Controller is a software virtual controller that takes the interrupts from the hardware (in the Hypervisor), and correctly dispatches to the right target partition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VMMS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Virtual Machine Management service is responsible in managing the states of each VM. It is connected to the HyperV management console (using COM) and is responsible in spawning a VMWP instance for each VM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VMWP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Virtual Machine Worker Process: orchestrates the life of the VM, and is responsible in communicating with the VID driver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VID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- Virtualization Infrastructure Driver – Provides partition management services, virtual processor management services, and memory management services for partitions.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WinHv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– Implement each </a:t>
            </a:r>
            <a:r>
              <a:rPr lang="en-US" sz="22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Hypercall</a:t>
            </a:r>
            <a:r>
              <a:rPr lang="en-US" sz="22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for the Root partition and for a child Partition (2 different versions)</a:t>
            </a:r>
          </a:p>
        </p:txBody>
      </p:sp>
    </p:spTree>
    <p:extLst>
      <p:ext uri="{BB962C8B-B14F-4D97-AF65-F5344CB8AC3E}">
        <p14:creationId xmlns:p14="http://schemas.microsoft.com/office/powerpoint/2010/main" val="347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Boot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1058862"/>
            <a:ext cx="10972800" cy="56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Boot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7" y="1058862"/>
            <a:ext cx="11737166" cy="582005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OslArchHypervisorSetup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checks the boot options: if the system is not in Safe mode and if the Hypervisor Launch type is set to Auto, the phase 0 of the Hypervisor setup is launched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HvLoader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is the module responsible in detecting the proper hardware, verify its capabilities, and load the proper HyperV image in memory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Execution control is returned to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Winload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Winload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continues its standard initialization (Mm, ASLR, CI, Boot modules, …), calls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ExitBootServices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UEFI API, and finally launches the Hypervisor (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OslArchHypervisorSetup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final phase 1)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HyperV main executable is a mini OS. After the INIT phase, it creates a Root Partition, and VP and executes a VMLAUNCH. The new VM start from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Winload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Winload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executes the Windows Kernel as normal (loaded at step 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HyperV has a Thread/Process notion, completely different compared to the NT Kernel one</a:t>
            </a:r>
            <a:endParaRPr lang="en-US" sz="2400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88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-50009_MSTIC_PPT_Template_Light">
  <a:themeElements>
    <a:clrScheme name="MSTIC">
      <a:dk1>
        <a:srgbClr val="505050"/>
      </a:dk1>
      <a:lt1>
        <a:sysClr val="window" lastClr="FFFFFF"/>
      </a:lt1>
      <a:dk2>
        <a:srgbClr val="00188F"/>
      </a:dk2>
      <a:lt2>
        <a:srgbClr val="EAEAEA"/>
      </a:lt2>
      <a:accent1>
        <a:srgbClr val="0078D7"/>
      </a:accent1>
      <a:accent2>
        <a:srgbClr val="00BCF2"/>
      </a:accent2>
      <a:accent3>
        <a:srgbClr val="008272"/>
      </a:accent3>
      <a:accent4>
        <a:srgbClr val="002050"/>
      </a:accent4>
      <a:accent5>
        <a:srgbClr val="FFB900"/>
      </a:accent5>
      <a:accent6>
        <a:srgbClr val="A80000"/>
      </a:accent6>
      <a:hlink>
        <a:srgbClr val="00188F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TIC_Template_16x9.potx" id="{D63B2378-A223-444E-977F-0A5C04676837}" vid="{FD6E05E5-D987-4705-86CF-596D88C8E8D7}"/>
    </a:ext>
  </a:extLst>
</a:theme>
</file>

<file path=ppt/theme/theme2.xml><?xml version="1.0" encoding="utf-8"?>
<a:theme xmlns:a="http://schemas.openxmlformats.org/drawingml/2006/main" name="8-50009_MSTIC_PPT_Template_Blue">
  <a:themeElements>
    <a:clrScheme name="MSTIC Blue Back">
      <a:dk1>
        <a:srgbClr val="505050"/>
      </a:dk1>
      <a:lt1>
        <a:sysClr val="window" lastClr="FFFFFF"/>
      </a:lt1>
      <a:dk2>
        <a:srgbClr val="0078D7"/>
      </a:dk2>
      <a:lt2>
        <a:srgbClr val="EAEAEA"/>
      </a:lt2>
      <a:accent1>
        <a:srgbClr val="00188F"/>
      </a:accent1>
      <a:accent2>
        <a:srgbClr val="00BCF2"/>
      </a:accent2>
      <a:accent3>
        <a:srgbClr val="008272"/>
      </a:accent3>
      <a:accent4>
        <a:srgbClr val="002050"/>
      </a:accent4>
      <a:accent5>
        <a:srgbClr val="FFB900"/>
      </a:accent5>
      <a:accent6>
        <a:srgbClr val="A80000"/>
      </a:accent6>
      <a:hlink>
        <a:srgbClr val="00188F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TIC_Template_16x9.potx" id="{D63B2378-A223-444E-977F-0A5C04676837}" vid="{C70A3FCA-CABA-47EE-9383-80052302FFED}"/>
    </a:ext>
  </a:extLst>
</a:theme>
</file>

<file path=ppt/theme/theme3.xml><?xml version="1.0" encoding="utf-8"?>
<a:theme xmlns:a="http://schemas.openxmlformats.org/drawingml/2006/main" name="8-50009_MSTIC_PPT_Template_Dark_Gray">
  <a:themeElements>
    <a:clrScheme name="MSTIC Gray Back">
      <a:dk1>
        <a:srgbClr val="505050"/>
      </a:dk1>
      <a:lt1>
        <a:sysClr val="window" lastClr="FFFFFF"/>
      </a:lt1>
      <a:dk2>
        <a:srgbClr val="00188F"/>
      </a:dk2>
      <a:lt2>
        <a:srgbClr val="EAEAEA"/>
      </a:lt2>
      <a:accent1>
        <a:srgbClr val="0078D7"/>
      </a:accent1>
      <a:accent2>
        <a:srgbClr val="00BCF2"/>
      </a:accent2>
      <a:accent3>
        <a:srgbClr val="008272"/>
      </a:accent3>
      <a:accent4>
        <a:srgbClr val="002050"/>
      </a:accent4>
      <a:accent5>
        <a:srgbClr val="FFB900"/>
      </a:accent5>
      <a:accent6>
        <a:srgbClr val="A80000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TIC_Template_16x9.potx" id="{D63B2378-A223-444E-977F-0A5C04676837}" vid="{DE64F5CC-B7FE-4A5D-A27E-2F6168F5690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 xmlns="87e467e5-c671-442a-81e4-0df1aa880edd">false</Final>
    <Draft_x0020_Completed xmlns="87e467e5-c671-442a-81e4-0df1aa880edd">false</Draft_x0020_Completed>
    <Analytic_x0020_Review_x0020_Completed xmlns="87e467e5-c671-442a-81e4-0df1aa880edd">false</Analytic_x0020_Review_x0020_Complete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DA189290FC545AD991B51E2379F83" ma:contentTypeVersion="10" ma:contentTypeDescription="Create a new document." ma:contentTypeScope="" ma:versionID="920a7866300c718f54255d2aaf8db2b7">
  <xsd:schema xmlns:xsd="http://www.w3.org/2001/XMLSchema" xmlns:xs="http://www.w3.org/2001/XMLSchema" xmlns:p="http://schemas.microsoft.com/office/2006/metadata/properties" xmlns:ns1="http://schemas.microsoft.com/sharepoint/v3" xmlns:ns2="f6fdd4e2-1385-4e3b-83ed-cd04bbe9ea62" xmlns:ns3="87e467e5-c671-442a-81e4-0df1aa880edd" targetNamespace="http://schemas.microsoft.com/office/2006/metadata/properties" ma:root="true" ma:fieldsID="b8254c9ab8ab1d151357fffe0c4e5ba1" ns1:_="" ns2:_="" ns3:_="">
    <xsd:import namespace="http://schemas.microsoft.com/sharepoint/v3"/>
    <xsd:import namespace="f6fdd4e2-1385-4e3b-83ed-cd04bbe9ea62"/>
    <xsd:import namespace="87e467e5-c671-442a-81e4-0df1aa880e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Draft_x0020_Completed" minOccurs="0"/>
                <xsd:element ref="ns3:Analytic_x0020_Review_x0020_Completed" minOccurs="0"/>
                <xsd:element ref="ns3:Final" minOccurs="0"/>
                <xsd:element ref="ns1:PublishingStartDate" minOccurs="0"/>
                <xsd:element ref="ns1:PublishingExpirationDate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dd4e2-1385-4e3b-83ed-cd04bbe9ea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67e5-c671-442a-81e4-0df1aa880edd" elementFormDefault="qualified">
    <xsd:import namespace="http://schemas.microsoft.com/office/2006/documentManagement/types"/>
    <xsd:import namespace="http://schemas.microsoft.com/office/infopath/2007/PartnerControls"/>
    <xsd:element name="Draft_x0020_Completed" ma:index="11" nillable="true" ma:displayName="Draft Completed" ma:default="0" ma:description="Box Checked by Author/Analyst when the initial draft is completed and ready for review" ma:internalName="Draft_x0020_Completed">
      <xsd:simpleType>
        <xsd:restriction base="dms:Boolean"/>
      </xsd:simpleType>
    </xsd:element>
    <xsd:element name="Analytic_x0020_Review_x0020_Completed" ma:index="12" nillable="true" ma:displayName="Analytic Review Completed" ma:default="0" ma:description="Checked when the analytic review is complete" ma:internalName="Analytic_x0020_Review_x0020_Completed">
      <xsd:simpleType>
        <xsd:restriction base="dms:Boolean"/>
      </xsd:simpleType>
    </xsd:element>
    <xsd:element name="Final" ma:index="13" nillable="true" ma:displayName="Final" ma:default="0" ma:description="Checked when the report has completed the final production review" ma:internalName="Fina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f6fdd4e2-1385-4e3b-83ed-cd04bbe9ea6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87e467e5-c671-442a-81e4-0df1aa880ed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7673D06-6566-42D8-BE69-B4EC1036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fdd4e2-1385-4e3b-83ed-cd04bbe9ea62"/>
    <ds:schemaRef ds:uri="87e467e5-c671-442a-81e4-0df1aa880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HyperV.pptx</Template>
  <TotalTime>19640</TotalTime>
  <Words>4642</Words>
  <Application>Microsoft Office PowerPoint</Application>
  <PresentationFormat>Custom</PresentationFormat>
  <Paragraphs>433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Consolas</vt:lpstr>
      <vt:lpstr>Courier New</vt:lpstr>
      <vt:lpstr>Segoe UI</vt:lpstr>
      <vt:lpstr>Segoe UI Light</vt:lpstr>
      <vt:lpstr>Segoe UI Semibold</vt:lpstr>
      <vt:lpstr>Times New Roman</vt:lpstr>
      <vt:lpstr>Wingdings</vt:lpstr>
      <vt:lpstr>8-50009_MSTIC_PPT_Template_Light</vt:lpstr>
      <vt:lpstr>8-50009_MSTIC_PPT_Template_Blue</vt:lpstr>
      <vt:lpstr>8-50009_MSTIC_PPT_Template_Dark_Gray</vt:lpstr>
      <vt:lpstr>HyperV and its Memory Manager</vt:lpstr>
      <vt:lpstr>Who I am - Andrea Allievi</vt:lpstr>
      <vt:lpstr>Contents</vt:lpstr>
      <vt:lpstr>Introduction</vt:lpstr>
      <vt:lpstr>What is Hyper-V</vt:lpstr>
      <vt:lpstr>Big Picture</vt:lpstr>
      <vt:lpstr>The Architecture</vt:lpstr>
      <vt:lpstr>The Boot Process</vt:lpstr>
      <vt:lpstr>The Boot Process</vt:lpstr>
      <vt:lpstr>The HyperV Processes and Threads</vt:lpstr>
      <vt:lpstr>The HyperV Process and Thread</vt:lpstr>
      <vt:lpstr>Part II</vt:lpstr>
      <vt:lpstr>Shadow Paging</vt:lpstr>
      <vt:lpstr>Nested Paging</vt:lpstr>
      <vt:lpstr>The Vm Memory Model</vt:lpstr>
      <vt:lpstr>Identity Mapping</vt:lpstr>
      <vt:lpstr>Identity Mapping</vt:lpstr>
      <vt:lpstr>Child Partitions</vt:lpstr>
      <vt:lpstr>The VID Driver</vt:lpstr>
      <vt:lpstr>The VM Worker process</vt:lpstr>
      <vt:lpstr>PowerPoint Presentation</vt:lpstr>
      <vt:lpstr>Reserving, Committing and Releasing Memory</vt:lpstr>
      <vt:lpstr>Reserving, Committing and Releasing Memory</vt:lpstr>
      <vt:lpstr>Reserving and Committing Memory</vt:lpstr>
      <vt:lpstr>The PFN Search Algorithm</vt:lpstr>
      <vt:lpstr>Memory reservation - Issues</vt:lpstr>
      <vt:lpstr>Large Pages</vt:lpstr>
      <vt:lpstr>Windows Server 2016</vt:lpstr>
      <vt:lpstr>Releasing Memory</vt:lpstr>
      <vt:lpstr>The PFN Database</vt:lpstr>
      <vt:lpstr>Dynamic Memory</vt:lpstr>
      <vt:lpstr>Dynamic Memory</vt:lpstr>
      <vt:lpstr>Part III</vt:lpstr>
      <vt:lpstr>What is an Intercept Driver</vt:lpstr>
      <vt:lpstr>Intercept Drivers</vt:lpstr>
      <vt:lpstr>Hypercalls and the WinHv(r) driver</vt:lpstr>
      <vt:lpstr>Demo</vt:lpstr>
      <vt:lpstr>Extra</vt:lpstr>
      <vt:lpstr>Windows Os Memory Improvements</vt:lpstr>
      <vt:lpstr>The HyperV Debugger</vt:lpstr>
      <vt:lpstr>Suggested readings: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&lt;Speech title here&gt;</dc:subject>
  <dc:creator>Andrea Allievi</dc:creator>
  <cp:keywords>MSTIC</cp:keywords>
  <dc:description>Template: Mitchell Derrey, Silver Fox Productions_x000d_
Formatting: _x000d_
Audience Type:</dc:description>
  <cp:lastModifiedBy>Andrea Allievi</cp:lastModifiedBy>
  <cp:revision>167</cp:revision>
  <dcterms:created xsi:type="dcterms:W3CDTF">2017-05-19T10:37:01Z</dcterms:created>
  <dcterms:modified xsi:type="dcterms:W3CDTF">2017-06-20T10:22:55Z</dcterms:modified>
  <cp:category>MSTIC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0x01010095EDA189290FC545AD991B51E2379F83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SetBy">
    <vt:lpwstr>andreaa@microsoft.com</vt:lpwstr>
  </property>
  <property fmtid="{D5CDD505-2E9C-101B-9397-08002B2CF9AE}" pid="15" name="MSIP_Label_f42aa342-8706-4288-bd11-ebb85995028c_SetDate">
    <vt:lpwstr>2017-05-18T18:46:40.3092206+01:00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